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306" r:id="rId2"/>
    <p:sldId id="307" r:id="rId3"/>
    <p:sldId id="308" r:id="rId4"/>
    <p:sldId id="266" r:id="rId5"/>
    <p:sldId id="267" r:id="rId6"/>
    <p:sldId id="271" r:id="rId7"/>
    <p:sldId id="268" r:id="rId8"/>
    <p:sldId id="269" r:id="rId9"/>
    <p:sldId id="270" r:id="rId10"/>
    <p:sldId id="272" r:id="rId11"/>
    <p:sldId id="27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archive.org/details/00jrgo/page/52" TargetMode="External"/><Relationship Id="rId2" Type="http://schemas.openxmlformats.org/officeDocument/2006/relationships/hyperlink" Target="http://acc.teachmideast.org/texts.php?module_id=7&amp;reading_id=41&amp;sequence=5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unesco.org/culture/lit/rep/pop.php?fnc=record&amp;lng=en_GB&amp;record=5513" TargetMode="External"/><Relationship Id="rId4" Type="http://schemas.openxmlformats.org/officeDocument/2006/relationships/hyperlink" Target="https://www.academia.edu/31626358/In_the_Enchanted_Castle_with_Shahrazad_Taha_Husayn_and_Tawfiq_al-Hakim_between_Friendship_and_Rivalry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Turkish_people" TargetMode="External"/><Relationship Id="rId2" Type="http://schemas.openxmlformats.org/officeDocument/2006/relationships/hyperlink" Target="https://en.wikipedia.org/wiki/Alexandria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Bachelor" TargetMode="External"/><Relationship Id="rId2" Type="http://schemas.openxmlformats.org/officeDocument/2006/relationships/hyperlink" Target="https://en.wikipedia.org/wiki/Misogynist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n.wikipedia.org/wiki/Tawfiq_al-Hakim#cite_note-6" TargetMode="External"/><Relationship Id="rId4" Type="http://schemas.openxmlformats.org/officeDocument/2006/relationships/hyperlink" Target="https://en.wikipedia.org/wiki/Automobile_accident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Isis" TargetMode="External"/><Relationship Id="rId2" Type="http://schemas.openxmlformats.org/officeDocument/2006/relationships/hyperlink" Target="https://en.wikipedia.org/wiki/One_Thousand_and_One_Night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6301D-4078-4FD0-A716-2634C93B14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Comparative literature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3F1DB5-5DB4-445C-A2A9-8F8BE35664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2800" b="1" dirty="0"/>
              <a:t>Shaymaa A. Shahine</a:t>
            </a:r>
            <a:endParaRPr lang="en-US" sz="2800" b="1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FF4B8402-325D-4B58-B4FC-5EDAA67192FE}"/>
              </a:ext>
            </a:extLst>
          </p:cNvPr>
          <p:cNvSpPr txBox="1">
            <a:spLocks/>
          </p:cNvSpPr>
          <p:nvPr/>
        </p:nvSpPr>
        <p:spPr>
          <a:xfrm>
            <a:off x="1644719" y="267725"/>
            <a:ext cx="7766936" cy="132510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/>
              <a:t>Faculty of Arts</a:t>
            </a:r>
          </a:p>
          <a:p>
            <a:pPr algn="ctr"/>
            <a:r>
              <a:rPr lang="en-GB" sz="3600" b="1" dirty="0"/>
              <a:t>Year 2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971665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96FDD-D689-4099-8BEB-E36A24C71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Al-Hakim’s Drama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C94A8A-F722-44C8-8AA1-FAD3D65552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Drama of idea to be read not acted</a:t>
            </a:r>
          </a:p>
          <a:p>
            <a:r>
              <a:rPr lang="en-GB" dirty="0"/>
              <a:t>Moral plays </a:t>
            </a:r>
          </a:p>
          <a:p>
            <a:r>
              <a:rPr lang="en-GB"/>
              <a:t>Biographical plays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8290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DC8DC-930F-402F-AA8B-DCDDDFC0E4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References</a:t>
            </a:r>
            <a:endParaRPr lang="en-US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C48B52EE-35A8-40B0-8D7D-5376CB21D607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43346" y="1342224"/>
            <a:ext cx="9519750" cy="446784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07840" tIns="47610" rIns="0" bIns="7935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 achievements of </a:t>
            </a:r>
            <a:r>
              <a:rPr kumimoji="0" lang="en-US" altLang="en-US" sz="24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Tawfiq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Al-Hakim"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Cambridge University Press. 2000. Goldschmidt, Arthur (2000), "al-Hakim, </a:t>
            </a:r>
            <a:r>
              <a:rPr kumimoji="0" lang="en-US" altLang="en-US" sz="24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Tawfiq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",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Biographical Dictionary of Modern Egypt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Lynne </a:t>
            </a:r>
            <a:r>
              <a:rPr kumimoji="0" lang="en-US" altLang="en-US" sz="24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Rienner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Publishers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24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Beskova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Katarina (2016).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"In the Enchanted Castle with Shahrazad: Taha </a:t>
            </a:r>
            <a:r>
              <a:rPr kumimoji="0" lang="en-US" altLang="en-US" sz="24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Husayn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and </a:t>
            </a:r>
            <a:r>
              <a:rPr kumimoji="0" lang="en-US" altLang="en-US" sz="24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Tawfiq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al-Hakim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between Friendship and Rivalry"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 Arabic and Islamic Studies in </a:t>
            </a:r>
            <a:r>
              <a:rPr kumimoji="0" lang="en-US" altLang="en-US" sz="24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Honour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kumimoji="0" lang="en-US" altLang="en-US" sz="24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Ján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Pauliny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Comenius University in Bratislava: 33–47. Retrieved 25 November 2017.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"Plays, Prefaces and Postscripts. Vol. I: Theatre of the Mind"</a:t>
            </a:r>
            <a:r>
              <a:rPr kumimoji="0" lang="en-US" altLang="en-US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 www.unesco.org.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5702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813DE-A771-428F-B307-4D65EDB70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/>
              <a:t>Codes of Conduct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25462F-1B28-4FD5-8625-A01359FC39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356853"/>
            <a:ext cx="10178322" cy="5309418"/>
          </a:xfrm>
        </p:spPr>
        <p:txBody>
          <a:bodyPr>
            <a:normAutofit/>
          </a:bodyPr>
          <a:lstStyle/>
          <a:p>
            <a:r>
              <a:rPr lang="en-GB" sz="3200" dirty="0"/>
              <a:t>Phones are not allowed</a:t>
            </a:r>
          </a:p>
          <a:p>
            <a:r>
              <a:rPr lang="en-GB" sz="3200" dirty="0"/>
              <a:t>Start 12 to 1.30 p.m.</a:t>
            </a:r>
          </a:p>
          <a:p>
            <a:r>
              <a:rPr lang="en-GB" sz="3200" dirty="0"/>
              <a:t>Doors closes 12.10 p.m.</a:t>
            </a:r>
          </a:p>
          <a:p>
            <a:r>
              <a:rPr lang="en-GB" sz="3200" dirty="0"/>
              <a:t>What is in it for you? Listening, Reading and Critical thinking</a:t>
            </a:r>
          </a:p>
          <a:p>
            <a:r>
              <a:rPr lang="en-GB" sz="3200" dirty="0"/>
              <a:t>Volunteers for Reflection Tree </a:t>
            </a:r>
          </a:p>
          <a:p>
            <a:r>
              <a:rPr lang="en-GB" sz="3200" dirty="0"/>
              <a:t>Question Bank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397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0D3B2-FF6D-49BC-BE90-622FCCDAD5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D7C097-4A08-429E-A26E-500C1758A5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650" y="5569527"/>
            <a:ext cx="9149211" cy="750512"/>
          </a:xfrm>
        </p:spPr>
        <p:txBody>
          <a:bodyPr>
            <a:normAutofit/>
          </a:bodyPr>
          <a:lstStyle/>
          <a:p>
            <a:pPr algn="ctr"/>
            <a:r>
              <a:rPr lang="en-GB" sz="4000" dirty="0">
                <a:solidFill>
                  <a:schemeClr val="tx1"/>
                </a:solidFill>
                <a:latin typeface="Lucida Bright" panose="02040602050505020304" pitchFamily="18" charset="0"/>
              </a:rPr>
              <a:t>Tawfik Al-Hakim</a:t>
            </a:r>
            <a:endParaRPr lang="en-US" sz="4000" dirty="0">
              <a:solidFill>
                <a:schemeClr val="tx1"/>
              </a:solidFill>
              <a:latin typeface="Lucida Bright" panose="02040602050505020304" pitchFamily="18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6349673-C640-4BEE-A467-DF74DB19A1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745" y="1003165"/>
            <a:ext cx="7916258" cy="4449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058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B842BA2-0C34-4548-9B9E-91A06045D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/>
              <a:t>Tawfik Al-Hakim</a:t>
            </a:r>
            <a:r>
              <a:rPr lang="en-US" sz="4800" dirty="0"/>
              <a:t> 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BA444C-8C3D-4740-B37A-88B75DB8A46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sz="5400" dirty="0"/>
              <a:t>1898 –1987</a:t>
            </a:r>
          </a:p>
        </p:txBody>
      </p:sp>
    </p:spTree>
    <p:extLst>
      <p:ext uri="{BB962C8B-B14F-4D97-AF65-F5344CB8AC3E}">
        <p14:creationId xmlns:p14="http://schemas.microsoft.com/office/powerpoint/2010/main" val="1119477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A1599-F8D8-4C23-BFCD-5FBCEDC13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38545"/>
            <a:ext cx="8596668" cy="886691"/>
          </a:xfrm>
        </p:spPr>
        <p:txBody>
          <a:bodyPr>
            <a:normAutofit/>
          </a:bodyPr>
          <a:lstStyle/>
          <a:p>
            <a:r>
              <a:rPr lang="en-GB" sz="4000" b="1" dirty="0"/>
              <a:t>Life</a:t>
            </a:r>
            <a:endParaRPr lang="en-US" sz="4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3B0E0D-7684-4C51-9254-F15E8C23A2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762000"/>
            <a:ext cx="9187102" cy="5957455"/>
          </a:xfrm>
        </p:spPr>
        <p:txBody>
          <a:bodyPr>
            <a:normAutofit fontScale="85000" lnSpcReduction="10000"/>
          </a:bodyPr>
          <a:lstStyle/>
          <a:p>
            <a:r>
              <a:rPr lang="en-US" sz="3000" dirty="0"/>
              <a:t>Born in </a:t>
            </a:r>
            <a:r>
              <a:rPr lang="en-US" sz="3000" dirty="0">
                <a:hlinkClick r:id="rId2" tooltip="Alexandria"/>
              </a:rPr>
              <a:t>Alexandria</a:t>
            </a:r>
            <a:r>
              <a:rPr lang="en-US" sz="3000" dirty="0"/>
              <a:t>, </a:t>
            </a:r>
          </a:p>
          <a:p>
            <a:r>
              <a:rPr lang="en-US" sz="3000" dirty="0"/>
              <a:t>to an Egyptian father Ismail Al-Hakim, a wealthy and illustrious civil officer who worked as a judge in the judiciary in the village of al-</a:t>
            </a:r>
            <a:r>
              <a:rPr lang="en-US" sz="3000" dirty="0" err="1"/>
              <a:t>Delnegat</a:t>
            </a:r>
            <a:r>
              <a:rPr lang="en-US" sz="3000" dirty="0"/>
              <a:t>, in central </a:t>
            </a:r>
            <a:r>
              <a:rPr lang="en-US" sz="3000" dirty="0" err="1"/>
              <a:t>Beheira</a:t>
            </a:r>
            <a:r>
              <a:rPr lang="en-US" sz="3000" dirty="0"/>
              <a:t> province. </a:t>
            </a:r>
          </a:p>
          <a:p>
            <a:r>
              <a:rPr lang="en-US" sz="3000" dirty="0">
                <a:hlinkClick r:id="rId3" tooltip="Turkish people"/>
              </a:rPr>
              <a:t>Turkish</a:t>
            </a:r>
            <a:r>
              <a:rPr lang="en-US" sz="3000" dirty="0"/>
              <a:t> mother, the daughter of a retired Turkish officer.</a:t>
            </a:r>
          </a:p>
          <a:p>
            <a:r>
              <a:rPr lang="en-US" sz="3000" dirty="0"/>
              <a:t>He received well formal education at </a:t>
            </a:r>
            <a:r>
              <a:rPr lang="en-US" sz="3000" dirty="0" err="1"/>
              <a:t>Damanhour</a:t>
            </a:r>
            <a:r>
              <a:rPr lang="en-US" sz="3000" dirty="0"/>
              <a:t> primary school, and </a:t>
            </a:r>
            <a:r>
              <a:rPr lang="en-US" sz="3000" dirty="0" err="1"/>
              <a:t>Beheira</a:t>
            </a:r>
            <a:r>
              <a:rPr lang="en-US" sz="3000" dirty="0"/>
              <a:t> Preparatory school.</a:t>
            </a:r>
          </a:p>
          <a:p>
            <a:r>
              <a:rPr lang="en-US" sz="3000" dirty="0"/>
              <a:t>He moved to Cairo to finish his secondary school</a:t>
            </a:r>
          </a:p>
          <a:p>
            <a:r>
              <a:rPr lang="en-US" sz="3000" dirty="0"/>
              <a:t>He moved to Paris, where he graduated in law and began preparing a PhD thesis at the Sorbonne.</a:t>
            </a:r>
          </a:p>
          <a:p>
            <a:r>
              <a:rPr lang="en-US" sz="3000" dirty="0"/>
              <a:t>After three years in Paris, he abandoned his studies and returned to Egypt in </a:t>
            </a:r>
            <a:r>
              <a:rPr lang="en-US" sz="3000" u="sng" dirty="0">
                <a:solidFill>
                  <a:schemeClr val="accent1"/>
                </a:solidFill>
              </a:rPr>
              <a:t>1928</a:t>
            </a:r>
            <a:r>
              <a:rPr lang="en-US" sz="3000" dirty="0"/>
              <a:t>, full of ideas for transforming Egyptian theatre.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59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2A666-DE65-416F-B6DB-153B17915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38545"/>
            <a:ext cx="8596668" cy="775855"/>
          </a:xfrm>
        </p:spPr>
        <p:txBody>
          <a:bodyPr/>
          <a:lstStyle/>
          <a:p>
            <a:r>
              <a:rPr lang="en-GB" dirty="0"/>
              <a:t>Life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A9DF50-3097-4C68-98F9-53B63895FD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33055"/>
            <a:ext cx="8596668" cy="5486400"/>
          </a:xfrm>
        </p:spPr>
        <p:txBody>
          <a:bodyPr>
            <a:normAutofit/>
          </a:bodyPr>
          <a:lstStyle/>
          <a:p>
            <a:r>
              <a:rPr lang="en-US" sz="3000" dirty="0"/>
              <a:t>Hakim was known for his anti-women views; enemy of woman</a:t>
            </a:r>
          </a:p>
          <a:p>
            <a:r>
              <a:rPr lang="en-US" sz="3000" dirty="0"/>
              <a:t>As a </a:t>
            </a:r>
            <a:r>
              <a:rPr lang="en-US" sz="3000" dirty="0">
                <a:hlinkClick r:id="rId2" tooltip="Misogynist"/>
              </a:rPr>
              <a:t>misogynist</a:t>
            </a:r>
            <a:r>
              <a:rPr lang="en-US" sz="3000" dirty="0"/>
              <a:t>, he believed that men are much better than women</a:t>
            </a:r>
          </a:p>
          <a:p>
            <a:r>
              <a:rPr lang="en-US" sz="3000" dirty="0"/>
              <a:t>He was </a:t>
            </a:r>
            <a:r>
              <a:rPr lang="en-US" sz="3000" dirty="0">
                <a:hlinkClick r:id="rId3" tooltip="Bachelor"/>
              </a:rPr>
              <a:t>bachelor</a:t>
            </a:r>
            <a:r>
              <a:rPr lang="en-US" sz="3000" dirty="0"/>
              <a:t> for an unusually long period of time</a:t>
            </a:r>
          </a:p>
          <a:p>
            <a:r>
              <a:rPr lang="en-US" sz="3000" dirty="0"/>
              <a:t>However, he eventually married and had two children, a son and a daughter. His wife died in 1977; his son died in 1978 in a </a:t>
            </a:r>
            <a:r>
              <a:rPr lang="en-US" sz="3000" dirty="0">
                <a:hlinkClick r:id="rId4" tooltip="Automobile accident"/>
              </a:rPr>
              <a:t>car accident</a:t>
            </a:r>
            <a:r>
              <a:rPr lang="en-US" sz="3000" dirty="0"/>
              <a:t>. He died July 23, 1987.</a:t>
            </a:r>
            <a:r>
              <a:rPr lang="en-US" sz="3000" baseline="30000" dirty="0">
                <a:hlinkClick r:id="rId5"/>
              </a:rPr>
              <a:t>[6]</a:t>
            </a:r>
            <a:endParaRPr lang="en-US" sz="3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9084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06E55-3DF2-44FC-A09C-5E26F880C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816638"/>
          </a:xfrm>
        </p:spPr>
        <p:txBody>
          <a:bodyPr/>
          <a:lstStyle/>
          <a:p>
            <a:r>
              <a:rPr lang="en-GB" dirty="0"/>
              <a:t>Career: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08ACDE-4C0D-44A3-94AF-2171487A35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816638"/>
            <a:ext cx="9699721" cy="5944379"/>
          </a:xfrm>
        </p:spPr>
        <p:txBody>
          <a:bodyPr>
            <a:normAutofit fontScale="92500"/>
          </a:bodyPr>
          <a:lstStyle/>
          <a:p>
            <a:pPr lvl="0"/>
            <a:r>
              <a:rPr lang="en-US" sz="2400" dirty="0"/>
              <a:t>A Bullet in the Heart, 1926 (Plays)</a:t>
            </a:r>
          </a:p>
          <a:p>
            <a:pPr lvl="0"/>
            <a:r>
              <a:rPr lang="en-US" sz="2400" dirty="0"/>
              <a:t>Leaving Paradise, 1926 (Plays) </a:t>
            </a:r>
          </a:p>
          <a:p>
            <a:pPr lvl="0"/>
            <a:r>
              <a:rPr lang="en-US" sz="2400" dirty="0"/>
              <a:t>The Diary of a Country Prosecutor, 1933 (Novel) (translation exists at least into Spanish, German and Swedish)</a:t>
            </a:r>
          </a:p>
          <a:p>
            <a:pPr lvl="0"/>
            <a:r>
              <a:rPr lang="en-US" sz="2400" dirty="0"/>
              <a:t>The People of the Cave, 1933 (Play)</a:t>
            </a:r>
          </a:p>
          <a:p>
            <a:pPr lvl="0"/>
            <a:r>
              <a:rPr lang="en-US" sz="2400" dirty="0"/>
              <a:t>The Return of the Spirit, 1933 (Novel)</a:t>
            </a:r>
          </a:p>
          <a:p>
            <a:pPr lvl="0"/>
            <a:r>
              <a:rPr lang="en-US" sz="2400" dirty="0"/>
              <a:t>Shahrazad, 1934 (Play) </a:t>
            </a:r>
            <a:r>
              <a:rPr lang="en-US" sz="2400" dirty="0">
                <a:solidFill>
                  <a:schemeClr val="accent1"/>
                </a:solidFill>
              </a:rPr>
              <a:t>(Biographical Play)</a:t>
            </a:r>
          </a:p>
          <a:p>
            <a:pPr lvl="0"/>
            <a:r>
              <a:rPr lang="en-US" sz="2400" dirty="0"/>
              <a:t>Muhammad the Prophet, 1936 (Biography)</a:t>
            </a:r>
          </a:p>
          <a:p>
            <a:pPr lvl="0"/>
            <a:r>
              <a:rPr lang="en-US" sz="2400" dirty="0"/>
              <a:t>A Man without a Soul, 1937 (Play) </a:t>
            </a:r>
          </a:p>
          <a:p>
            <a:pPr lvl="0"/>
            <a:r>
              <a:rPr lang="en-US" sz="2400" dirty="0"/>
              <a:t>A Sparrow from the East, 1938 (Novel) </a:t>
            </a:r>
            <a:r>
              <a:rPr lang="en-US" sz="2400" dirty="0">
                <a:solidFill>
                  <a:schemeClr val="accent1"/>
                </a:solidFill>
              </a:rPr>
              <a:t>(Biographical Play)</a:t>
            </a:r>
          </a:p>
          <a:p>
            <a:pPr lvl="0"/>
            <a:r>
              <a:rPr lang="en-US" sz="2400" dirty="0" err="1"/>
              <a:t>Ash'ab</a:t>
            </a:r>
            <a:r>
              <a:rPr lang="en-US" sz="2400" dirty="0"/>
              <a:t>, 1938 (Novel)</a:t>
            </a:r>
          </a:p>
          <a:p>
            <a:pPr lvl="0"/>
            <a:r>
              <a:rPr lang="en-US" sz="2400" dirty="0"/>
              <a:t>The Devil's Era, 1938 (Philosophical Stories)</a:t>
            </a:r>
          </a:p>
          <a:p>
            <a:pPr lvl="0"/>
            <a:r>
              <a:rPr lang="en-US" sz="2400" dirty="0"/>
              <a:t>My Donkey told me, 1938 (Philosophical Essays) </a:t>
            </a:r>
            <a:r>
              <a:rPr lang="en-US" sz="2400" dirty="0">
                <a:solidFill>
                  <a:schemeClr val="accent1"/>
                </a:solidFill>
              </a:rPr>
              <a:t>(Social/ Moral Play)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2146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5DF7C-2109-4044-9AC4-F70B827C1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"/>
            <a:ext cx="8596668" cy="816638"/>
          </a:xfrm>
        </p:spPr>
        <p:txBody>
          <a:bodyPr>
            <a:normAutofit/>
          </a:bodyPr>
          <a:lstStyle/>
          <a:p>
            <a:r>
              <a:rPr lang="en-GB" dirty="0"/>
              <a:t>Career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5E5653-3B58-4D5F-9CBD-C0BF7DDADF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816639"/>
            <a:ext cx="8596668" cy="6041360"/>
          </a:xfrm>
        </p:spPr>
        <p:txBody>
          <a:bodyPr/>
          <a:lstStyle/>
          <a:p>
            <a:pPr lvl="0"/>
            <a:r>
              <a:rPr lang="en-US" dirty="0" err="1"/>
              <a:t>Braxa</a:t>
            </a:r>
            <a:r>
              <a:rPr lang="en-US" dirty="0"/>
              <a:t>/The problem of ruling, 1939 (Play)</a:t>
            </a:r>
          </a:p>
          <a:p>
            <a:pPr lvl="0"/>
            <a:r>
              <a:rPr lang="en-US" dirty="0"/>
              <a:t>The Dancer of the Temple, 1939 (Short Stories)</a:t>
            </a:r>
          </a:p>
          <a:p>
            <a:pPr lvl="0"/>
            <a:r>
              <a:rPr lang="en-US" dirty="0"/>
              <a:t>Pygmalion, 1942</a:t>
            </a:r>
          </a:p>
          <a:p>
            <a:pPr lvl="0"/>
            <a:r>
              <a:rPr lang="en-US" dirty="0"/>
              <a:t>Solomon the Wise, 1943</a:t>
            </a:r>
          </a:p>
          <a:p>
            <a:pPr lvl="0"/>
            <a:r>
              <a:rPr lang="en-US" dirty="0"/>
              <a:t>Boss </a:t>
            </a:r>
            <a:r>
              <a:rPr lang="en-US" dirty="0" err="1"/>
              <a:t>Kudrez's</a:t>
            </a:r>
            <a:r>
              <a:rPr lang="en-US" dirty="0"/>
              <a:t> Building, 1948</a:t>
            </a:r>
          </a:p>
          <a:p>
            <a:pPr lvl="0"/>
            <a:r>
              <a:rPr lang="en-US" dirty="0"/>
              <a:t>King Oedipus, 1949</a:t>
            </a:r>
          </a:p>
          <a:p>
            <a:pPr lvl="0"/>
            <a:r>
              <a:rPr lang="en-US" dirty="0"/>
              <a:t>Soft Hands, 1954</a:t>
            </a:r>
          </a:p>
          <a:p>
            <a:pPr lvl="0"/>
            <a:r>
              <a:rPr lang="en-US" dirty="0"/>
              <a:t>Equilibrium, 1955</a:t>
            </a:r>
          </a:p>
          <a:p>
            <a:pPr lvl="0"/>
            <a:r>
              <a:rPr lang="en-US" dirty="0"/>
              <a:t>Isis, 1955</a:t>
            </a:r>
          </a:p>
          <a:p>
            <a:pPr lvl="0"/>
            <a:r>
              <a:rPr lang="en-US" dirty="0"/>
              <a:t>The Deal, 1956</a:t>
            </a:r>
          </a:p>
          <a:p>
            <a:pPr lvl="0"/>
            <a:r>
              <a:rPr lang="en-US" dirty="0"/>
              <a:t>The Sultan's Dilemma, 1960</a:t>
            </a:r>
          </a:p>
          <a:p>
            <a:pPr lvl="0"/>
            <a:r>
              <a:rPr lang="en-US" dirty="0"/>
              <a:t>The Tree Climber, 1966</a:t>
            </a:r>
          </a:p>
          <a:p>
            <a:pPr lvl="0"/>
            <a:r>
              <a:rPr lang="en-US" dirty="0"/>
              <a:t>The Fate of a Cockroach, 1966</a:t>
            </a:r>
          </a:p>
          <a:p>
            <a:pPr lvl="0"/>
            <a:r>
              <a:rPr lang="en-US" dirty="0"/>
              <a:t>Anxiety Bank, 1967</a:t>
            </a:r>
          </a:p>
          <a:p>
            <a:pPr lvl="0"/>
            <a:r>
              <a:rPr lang="en-US" dirty="0"/>
              <a:t>The Return of Consciousness, 1974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9340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6D1694-C643-4886-A6C2-118D40BB93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130A3-C994-448A-9FED-0442D72E2D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People of the Cave, 1933 (Play) was Al-Hakim’s first play to be performed; tells the story of the seven </a:t>
            </a:r>
            <a:r>
              <a:rPr lang="en-US" dirty="0" err="1"/>
              <a:t>sleeprs</a:t>
            </a:r>
            <a:r>
              <a:rPr lang="en-US" dirty="0"/>
              <a:t> that was told in </a:t>
            </a:r>
            <a:r>
              <a:rPr lang="en-US" dirty="0" err="1"/>
              <a:t>Suraat</a:t>
            </a:r>
            <a:r>
              <a:rPr lang="en-US" dirty="0"/>
              <a:t> Al </a:t>
            </a:r>
            <a:r>
              <a:rPr lang="en-US" dirty="0" err="1"/>
              <a:t>Kahf</a:t>
            </a:r>
            <a:endParaRPr lang="en-US" dirty="0"/>
          </a:p>
          <a:p>
            <a:r>
              <a:rPr lang="en-US" i="1" dirty="0"/>
              <a:t>Shahrazad</a:t>
            </a:r>
            <a:r>
              <a:rPr lang="en-US" dirty="0"/>
              <a:t> (Scheherazade, 1934). While the title character is the famous narrator of the </a:t>
            </a:r>
            <a:r>
              <a:rPr lang="en-US" dirty="0">
                <a:hlinkClick r:id="rId2" tooltip="One Thousand and One Nights"/>
              </a:rPr>
              <a:t>One Thousand and One Nights</a:t>
            </a:r>
            <a:r>
              <a:rPr lang="en-US" dirty="0"/>
              <a:t>. It tells the story of Shahrazad, Like the ancient goddess, </a:t>
            </a:r>
            <a:r>
              <a:rPr lang="en-US" dirty="0">
                <a:hlinkClick r:id="rId3" tooltip="Isis"/>
              </a:rPr>
              <a:t>Isis</a:t>
            </a:r>
            <a:r>
              <a:rPr lang="en-US" dirty="0"/>
              <a:t>, emerges as the ultimate mystery, the source of life and knowledge. </a:t>
            </a:r>
          </a:p>
          <a:p>
            <a:r>
              <a:rPr lang="en-US" dirty="0"/>
              <a:t>Al hakim was criticized that his plays though are of the finest written after </a:t>
            </a:r>
            <a:r>
              <a:rPr lang="en-US" dirty="0" err="1"/>
              <a:t>Sahwki</a:t>
            </a:r>
            <a:r>
              <a:rPr lang="en-US" dirty="0"/>
              <a:t>, they were not suitable for a theatrical performance. They were not success</a:t>
            </a:r>
          </a:p>
          <a:p>
            <a:r>
              <a:rPr lang="en-US" dirty="0"/>
              <a:t>Al-Hakim used drama of ideas unlike Shaw</a:t>
            </a:r>
          </a:p>
          <a:p>
            <a:r>
              <a:rPr lang="en-US" dirty="0"/>
              <a:t>Not come to real people life</a:t>
            </a:r>
          </a:p>
          <a:p>
            <a:r>
              <a:rPr lang="en-US" dirty="0"/>
              <a:t>Philosophical</a:t>
            </a:r>
          </a:p>
          <a:p>
            <a:r>
              <a:rPr lang="en-US" dirty="0"/>
              <a:t>Personal life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36979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</TotalTime>
  <Words>709</Words>
  <Application>Microsoft Office PowerPoint</Application>
  <PresentationFormat>Widescreen</PresentationFormat>
  <Paragraphs>75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Lucida Bright</vt:lpstr>
      <vt:lpstr>Times New Roman</vt:lpstr>
      <vt:lpstr>Trebuchet MS</vt:lpstr>
      <vt:lpstr>Wingdings 3</vt:lpstr>
      <vt:lpstr>Facet</vt:lpstr>
      <vt:lpstr>Comparative literature</vt:lpstr>
      <vt:lpstr>Codes of Conduct</vt:lpstr>
      <vt:lpstr>PowerPoint Presentation</vt:lpstr>
      <vt:lpstr>Tawfik Al-Hakim </vt:lpstr>
      <vt:lpstr>Life</vt:lpstr>
      <vt:lpstr>Life</vt:lpstr>
      <vt:lpstr>Career:</vt:lpstr>
      <vt:lpstr>Career</vt:lpstr>
      <vt:lpstr>PowerPoint Presentation</vt:lpstr>
      <vt:lpstr>Al-Hakim’s Drama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Shahine Shaymaa</dc:creator>
  <cp:lastModifiedBy>Shahine Shaymaa</cp:lastModifiedBy>
  <cp:revision>4</cp:revision>
  <dcterms:created xsi:type="dcterms:W3CDTF">2020-03-23T20:17:09Z</dcterms:created>
  <dcterms:modified xsi:type="dcterms:W3CDTF">2020-03-23T21:44:38Z</dcterms:modified>
</cp:coreProperties>
</file>